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E8D739-754C-4315-B0E0-9F063ED57CBD}">
  <a:tblStyle styleId="{64E8D739-754C-4315-B0E0-9F063ED57C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11" Type="http://schemas.openxmlformats.org/officeDocument/2006/relationships/slide" Target="slides/slide5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54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6.xml"/><Relationship Id="rId56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d6279cff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d6279cff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d6279cff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d6279cff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d6279cf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d6279cf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d6279cff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d6279cff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existir uma seta no fim da linha, apontando para o objeto que está sendo usado A associação pode também receber um nome e uma multiplicidade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d6279cff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3d6279cff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d6279cff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d6279cff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Explicação:</a:t>
            </a:r>
            <a:endParaRPr b="1" sz="165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agregação é uma associação mais fraca entre Departamento e Funcionario. Mesmo que o Departamento seja destruído, o Funcionario pode continuar existindo, já que ele é uma entidade independente.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relação entre Departamento e Funcionario é uma agregação.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d6279cff0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d6279cff0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d6279cff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d6279cff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existir uma seta no fim da linha, apontando para o objeto que está sendo usado A associação pode também receber um nome e uma multiplicidade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d6279cff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d6279cff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d6279cff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d6279cff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5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Explicação:</a:t>
            </a:r>
            <a:endParaRPr b="1" sz="165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Casa tem instâncias de Cômodo. No exemplo acima, quando a instância de Casa for destruída, os Cômodos (cozinha, sala, quarto) também seriam destruídos, pois são componentes da Casa e não existem independentemente.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relação entre Casa e Cômodo é uma composição forte.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af56a1f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af56a1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d6279cff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d6279cff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d6279cff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d6279cff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d6279cff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d6279cff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d6279cff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d6279cff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d6279cff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3d6279cff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d6279cff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d6279cff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d6279cf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d6279cf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d6279cff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d6279cff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d6279cf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d6279cf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Imagina o seguinte: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Todo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 pertence a uma espécie, </a:t>
            </a:r>
            <a:r>
              <a:rPr b="1" lang="pt-BR">
                <a:solidFill>
                  <a:schemeClr val="dk1"/>
                </a:solidFill>
              </a:rPr>
              <a:t>respira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b="1" lang="pt-BR">
                <a:solidFill>
                  <a:schemeClr val="dk1"/>
                </a:solidFill>
              </a:rPr>
              <a:t>come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Porém cada Animal terá comportamentos específicos e dados específicos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Por exemplo: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Peixe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porém o Peixe diferente de outros animais tem o comportamento de formar cardumes.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Pássaro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mas nele é importante saber, por exemplo, </a:t>
            </a:r>
            <a:r>
              <a:rPr b="1" lang="pt-BR">
                <a:solidFill>
                  <a:schemeClr val="dk1"/>
                </a:solidFill>
              </a:rPr>
              <a:t>em qual estação ele migra</a:t>
            </a:r>
            <a:r>
              <a:rPr lang="pt-BR">
                <a:solidFill>
                  <a:schemeClr val="dk1"/>
                </a:solidFill>
              </a:rPr>
              <a:t> (inverno, verão, primavera, outono) e </a:t>
            </a:r>
            <a:r>
              <a:rPr b="1" lang="pt-BR">
                <a:solidFill>
                  <a:schemeClr val="dk1"/>
                </a:solidFill>
              </a:rPr>
              <a:t>se ele é capaz ou não de voar (booleano)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Ou seja, todas essas classes compartilham </a:t>
            </a:r>
            <a:r>
              <a:rPr b="1" lang="pt-BR">
                <a:solidFill>
                  <a:schemeClr val="dk1"/>
                </a:solidFill>
              </a:rPr>
              <a:t>características comuns</a:t>
            </a:r>
            <a:r>
              <a:rPr lang="pt-BR">
                <a:solidFill>
                  <a:schemeClr val="dk1"/>
                </a:solidFill>
              </a:rPr>
              <a:t>, mas também têm </a:t>
            </a:r>
            <a:r>
              <a:rPr b="1" lang="pt-BR">
                <a:solidFill>
                  <a:schemeClr val="dk1"/>
                </a:solidFill>
              </a:rPr>
              <a:t>comportamentos específicos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Com a herança, conseguimos </a:t>
            </a:r>
            <a:r>
              <a:rPr b="1" lang="pt-BR">
                <a:solidFill>
                  <a:schemeClr val="dk1"/>
                </a:solidFill>
              </a:rPr>
              <a:t>modelar isso no código de forma natural</a:t>
            </a:r>
            <a:r>
              <a:rPr lang="pt-BR">
                <a:solidFill>
                  <a:schemeClr val="dk1"/>
                </a:solidFill>
              </a:rPr>
              <a:t>, evitando duplicação e mantendo a estrutura organizada.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d6279cff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d6279cff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Imagina o seguinte: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Todo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 pertence a uma espécie, </a:t>
            </a:r>
            <a:r>
              <a:rPr b="1" lang="pt-BR">
                <a:solidFill>
                  <a:schemeClr val="dk1"/>
                </a:solidFill>
              </a:rPr>
              <a:t>respira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b="1" lang="pt-BR">
                <a:solidFill>
                  <a:schemeClr val="dk1"/>
                </a:solidFill>
              </a:rPr>
              <a:t>come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Porém cada Animal terá comportamentos específicos e dados específicos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 exemplo: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Peixe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porém o Peixe diferente de outros animais tem o comportamento de formar cardumes.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Pássaro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mas nele é importante saber, por exemplo, </a:t>
            </a:r>
            <a:r>
              <a:rPr b="1" lang="pt-BR">
                <a:solidFill>
                  <a:schemeClr val="dk1"/>
                </a:solidFill>
              </a:rPr>
              <a:t>em qual estação ele migra</a:t>
            </a:r>
            <a:r>
              <a:rPr lang="pt-BR">
                <a:solidFill>
                  <a:schemeClr val="dk1"/>
                </a:solidFill>
              </a:rPr>
              <a:t> (inverno, verão, primavera, outono) e </a:t>
            </a:r>
            <a:r>
              <a:rPr b="1" lang="pt-BR">
                <a:solidFill>
                  <a:schemeClr val="dk1"/>
                </a:solidFill>
              </a:rPr>
              <a:t>se ele é capaz ou não de voar (booleano)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Ou seja, todas essas classes compartilham </a:t>
            </a:r>
            <a:r>
              <a:rPr b="1" lang="pt-BR">
                <a:solidFill>
                  <a:schemeClr val="dk1"/>
                </a:solidFill>
              </a:rPr>
              <a:t>características comuns</a:t>
            </a:r>
            <a:r>
              <a:rPr lang="pt-BR">
                <a:solidFill>
                  <a:schemeClr val="dk1"/>
                </a:solidFill>
              </a:rPr>
              <a:t>, mas também têm </a:t>
            </a:r>
            <a:r>
              <a:rPr b="1" lang="pt-BR">
                <a:solidFill>
                  <a:schemeClr val="dk1"/>
                </a:solidFill>
              </a:rPr>
              <a:t>comportamentos específicos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 a herança, conseguimos </a:t>
            </a:r>
            <a:r>
              <a:rPr b="1" lang="pt-BR">
                <a:solidFill>
                  <a:schemeClr val="dk1"/>
                </a:solidFill>
              </a:rPr>
              <a:t>modelar isso no código de forma natural</a:t>
            </a:r>
            <a:r>
              <a:rPr lang="pt-BR">
                <a:solidFill>
                  <a:schemeClr val="dk1"/>
                </a:solidFill>
              </a:rPr>
              <a:t>, evitando duplicação e mantendo a estrutura organizada.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d6279cff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d6279cff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existir uma seta no fim da linha, apontando para o objeto que está sendo usado A associação pode também receber um nome e uma multiplicidade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d6279cff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d6279cff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Imagina o seguinte: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Todo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 pertence a uma espécie, </a:t>
            </a:r>
            <a:r>
              <a:rPr b="1" lang="pt-BR">
                <a:solidFill>
                  <a:schemeClr val="dk1"/>
                </a:solidFill>
              </a:rPr>
              <a:t>respira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b="1" lang="pt-BR">
                <a:solidFill>
                  <a:schemeClr val="dk1"/>
                </a:solidFill>
              </a:rPr>
              <a:t>come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Porém cada Animal terá comportamentos específicos e dados específicos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 exemplo: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Peixe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porém o Peixe diferente de outros animais tem o comportamento de formar cardumes.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Pássaro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mas nele é importante saber, por exemplo, </a:t>
            </a:r>
            <a:r>
              <a:rPr b="1" lang="pt-BR">
                <a:solidFill>
                  <a:schemeClr val="dk1"/>
                </a:solidFill>
              </a:rPr>
              <a:t>em qual estação ele migra</a:t>
            </a:r>
            <a:r>
              <a:rPr lang="pt-BR">
                <a:solidFill>
                  <a:schemeClr val="dk1"/>
                </a:solidFill>
              </a:rPr>
              <a:t> (inverno, verão, primavera, outono) e </a:t>
            </a:r>
            <a:r>
              <a:rPr b="1" lang="pt-BR">
                <a:solidFill>
                  <a:schemeClr val="dk1"/>
                </a:solidFill>
              </a:rPr>
              <a:t>se ele é capaz ou não de voar (booleano)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Ou seja, todas essas classes compartilham </a:t>
            </a:r>
            <a:r>
              <a:rPr b="1" lang="pt-BR">
                <a:solidFill>
                  <a:schemeClr val="dk1"/>
                </a:solidFill>
              </a:rPr>
              <a:t>características comuns</a:t>
            </a:r>
            <a:r>
              <a:rPr lang="pt-BR">
                <a:solidFill>
                  <a:schemeClr val="dk1"/>
                </a:solidFill>
              </a:rPr>
              <a:t>, mas também têm </a:t>
            </a:r>
            <a:r>
              <a:rPr b="1" lang="pt-BR">
                <a:solidFill>
                  <a:schemeClr val="dk1"/>
                </a:solidFill>
              </a:rPr>
              <a:t>comportamentos específicos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 a herança, conseguimos </a:t>
            </a:r>
            <a:r>
              <a:rPr b="1" lang="pt-BR">
                <a:solidFill>
                  <a:schemeClr val="dk1"/>
                </a:solidFill>
              </a:rPr>
              <a:t>modelar isso no código de forma natural</a:t>
            </a:r>
            <a:r>
              <a:rPr lang="pt-BR">
                <a:solidFill>
                  <a:schemeClr val="dk1"/>
                </a:solidFill>
              </a:rPr>
              <a:t>, evitando duplicação e mantendo a estrutura organizada.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d6279cff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d6279cff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Imagina o seguinte: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Todo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 pertence a uma espécie, </a:t>
            </a:r>
            <a:r>
              <a:rPr b="1" lang="pt-BR">
                <a:solidFill>
                  <a:schemeClr val="dk1"/>
                </a:solidFill>
              </a:rPr>
              <a:t>respira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b="1" lang="pt-BR">
                <a:solidFill>
                  <a:schemeClr val="dk1"/>
                </a:solidFill>
              </a:rPr>
              <a:t>come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Porém cada Animal terá comportamentos específicos e dados específicos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Por exemplo: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Peixe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porém o Peixe diferente de outros animais tem o comportamento de formar cardumes.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Um </a:t>
            </a:r>
            <a:r>
              <a:rPr b="1" lang="pt-BR">
                <a:solidFill>
                  <a:schemeClr val="dk1"/>
                </a:solidFill>
              </a:rPr>
              <a:t>Pássaro</a:t>
            </a:r>
            <a:r>
              <a:rPr lang="pt-BR">
                <a:solidFill>
                  <a:schemeClr val="dk1"/>
                </a:solidFill>
              </a:rPr>
              <a:t> também é um </a:t>
            </a:r>
            <a:r>
              <a:rPr b="1" lang="pt-BR">
                <a:solidFill>
                  <a:schemeClr val="dk1"/>
                </a:solidFill>
              </a:rPr>
              <a:t>Animal</a:t>
            </a:r>
            <a:r>
              <a:rPr lang="pt-BR">
                <a:solidFill>
                  <a:schemeClr val="dk1"/>
                </a:solidFill>
              </a:rPr>
              <a:t>, mas nele é importante saber, por exemplo, </a:t>
            </a:r>
            <a:r>
              <a:rPr b="1" lang="pt-BR">
                <a:solidFill>
                  <a:schemeClr val="dk1"/>
                </a:solidFill>
              </a:rPr>
              <a:t>em qual estação ele migra</a:t>
            </a:r>
            <a:r>
              <a:rPr lang="pt-BR">
                <a:solidFill>
                  <a:schemeClr val="dk1"/>
                </a:solidFill>
              </a:rPr>
              <a:t> (inverno, verão, primavera, outono) e </a:t>
            </a:r>
            <a:r>
              <a:rPr b="1" lang="pt-BR">
                <a:solidFill>
                  <a:schemeClr val="dk1"/>
                </a:solidFill>
              </a:rPr>
              <a:t>se ele é capaz ou não de voar (booleano)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Ou seja, todas essas classes compartilham </a:t>
            </a:r>
            <a:r>
              <a:rPr b="1" lang="pt-BR">
                <a:solidFill>
                  <a:schemeClr val="dk1"/>
                </a:solidFill>
              </a:rPr>
              <a:t>características comuns</a:t>
            </a:r>
            <a:r>
              <a:rPr lang="pt-BR">
                <a:solidFill>
                  <a:schemeClr val="dk1"/>
                </a:solidFill>
              </a:rPr>
              <a:t>, mas também têm </a:t>
            </a:r>
            <a:r>
              <a:rPr b="1" lang="pt-BR">
                <a:solidFill>
                  <a:schemeClr val="dk1"/>
                </a:solidFill>
              </a:rPr>
              <a:t>comportamentos específicos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Com a herança, conseguimos </a:t>
            </a:r>
            <a:r>
              <a:rPr b="1" lang="pt-BR">
                <a:solidFill>
                  <a:schemeClr val="dk1"/>
                </a:solidFill>
              </a:rPr>
              <a:t>modelar isso no código de forma natural</a:t>
            </a:r>
            <a:r>
              <a:rPr lang="pt-BR">
                <a:solidFill>
                  <a:schemeClr val="dk1"/>
                </a:solidFill>
              </a:rPr>
              <a:t>, evitando duplicação e mantendo a estrutura organizada.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d6279cff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d6279cff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d6279cff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d6279cff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d6279cff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d6279cff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d6279cff0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d6279cff0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d6279cff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d6279cff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d6279cff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d6279cff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d6279cff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d6279cff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3d6279cff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3d6279cff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d6279cff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d6279cff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cliente possui uma conta corrente e uma conta poupança 6 ■ Um trem usa uma estrada de ferro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d6279cff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d6279cff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d6279cf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d6279cf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existir uma seta no fim da linha, apontando para o objeto que está sendo usado A associação pode também receber um nome e uma multiplicidade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d6279cff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d6279cff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Tipos de Multiplicidade:</a:t>
            </a:r>
            <a:endParaRPr b="1"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1:1: Um objeto de uma classe está relacionado a exatamente um objeto de outra classe.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1:N: Um objeto de uma classe pode estar relacionado a vários objetos de outra classe (um para muitos).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N:M: Vários objetos de uma classe podem estar relacionados a vários objetos de outra classe (muitos para muitos).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d6279cff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d6279cff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cliente está associado a zero ou mais tickets.</a:t>
            </a:r>
            <a:br>
              <a:rPr lang="pt-BR"/>
            </a:br>
            <a:r>
              <a:rPr lang="pt-BR"/>
              <a:t>Um estudante está associado a um ou mais cursos.</a:t>
            </a:r>
            <a:br>
              <a:rPr lang="pt-BR"/>
            </a:br>
            <a:r>
              <a:rPr lang="pt-BR"/>
              <a:t>Uma galáxia contém muitas estrelas.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d6279cff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d6279cff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5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Explicação:</a:t>
            </a:r>
            <a:endParaRPr b="1" sz="165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relação entre Autor e Livro é de 1:N. Um Autor pode escrever vários Livros, mas cada Livro tem exatamente um Autor.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Este tipo de associação é um exemplo de multiplicidade 1:N.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Explicação:</a:t>
            </a:r>
            <a:endParaRPr b="1" sz="165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relação entre Estudante e Curso é de N:M. Muitos Estudantes podem estar matriculados em muitos Cursos, e um Curso pode ter muitos Estudantes.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500"/>
              <a:buFont typeface="Roboto"/>
              <a:buChar char="●"/>
            </a:pPr>
            <a:r>
              <a:rPr lang="pt-BR" sz="1500">
                <a:solidFill>
                  <a:srgbClr val="17171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multiplicidade N:M implica que o relacionamento é mais complexo, e frequentemente exigirá uma classe intermediária (como uma tabela de relacionamento em banco de dados).</a:t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171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d6279cff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d6279cff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1614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Relacionamento Entre Classes e </a:t>
            </a: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Herança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Estudante e Curso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70100" y="1094025"/>
            <a:ext cx="2483700" cy="103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Estudante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" name="Google Shape;118;p22" title="Mermaid Chart - Create complex, visual diagrams with text. A smarter way of creating diagrams.-2025-07-01-135126.png"/>
          <p:cNvPicPr preferRelativeResize="0"/>
          <p:nvPr/>
        </p:nvPicPr>
        <p:blipFill rotWithShape="1">
          <a:blip r:embed="rId3">
            <a:alphaModFix/>
          </a:blip>
          <a:srcRect b="0" l="44745" r="0" t="0"/>
          <a:stretch/>
        </p:blipFill>
        <p:spPr>
          <a:xfrm>
            <a:off x="5973225" y="703500"/>
            <a:ext cx="3028951" cy="373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270100" y="2248650"/>
            <a:ext cx="4274400" cy="2640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privado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autor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Lista&lt;Estudante&gt;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Muitos estudantes podem estar matriculados em muitos cursos.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exibirInformacoes()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adicionarEstudante(Estudante e)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Estudante e Curso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270100" y="1094025"/>
            <a:ext cx="2483700" cy="103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Estudante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270100" y="2248650"/>
            <a:ext cx="4274400" cy="2640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privado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autor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Lista&lt;Estudante&gt;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Muitos estudantes podem estar matriculados em muitos cursos.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publico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adicionarEstudante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(Estudante e)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4632550" y="2793750"/>
            <a:ext cx="4274400" cy="2095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estudante1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Estudante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("Ana"); 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estudante2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Estudante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("Carlos"); 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curso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Curso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("Computação")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curso.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adicionarEstudante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(estudante1) curso.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adicionarEstudante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(estudante2)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curso.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Tipos de relacionamento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200"/>
              <a:buFont typeface="Roboto"/>
              <a:buChar char="➔"/>
            </a:pP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Agregação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200"/>
              <a:buFont typeface="Roboto"/>
              <a:buChar char="➔"/>
            </a:pP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Composição 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3200"/>
              <a:buFont typeface="Roboto"/>
              <a:buChar char="➔"/>
            </a:pPr>
            <a:r>
              <a:rPr lang="pt-BR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Herança</a:t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443375"/>
            <a:ext cx="85206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Agregação 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é uma associação onde o objeto "pai" contém objetos "filhos", mas eles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podem existir sozinhos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Se o "pai" for destruído, os "filhos" continuam existindo.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461050"/>
            <a:ext cx="8520600" cy="4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relação é de: “</a:t>
            </a:r>
            <a:r>
              <a:rPr i="1" lang="pt-BR" sz="3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é parte de</a:t>
            </a: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”;</a:t>
            </a:r>
            <a:b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t-BR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representado por um losango vazio junto ao objeto representando o todo.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6" title="Mermaid Chart - Create complex, visual diagrams with text. A smarter way of creating diagrams.-2025-07-01-1355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925" y="3121925"/>
            <a:ext cx="5948150" cy="18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Exemplo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prático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484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departamento e seus funcionários. O departamento pode existir sem os funcionários, e os funcionários podem existir sem o departamento.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7" title="Mermaid Chart - Create complex, visual diagrams with text. A smarter way of creating diagrams.-2025-07-01-1359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810" y="0"/>
            <a:ext cx="35411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Departamento 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Funcionário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70100" y="1094025"/>
            <a:ext cx="2483700" cy="103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3145525" y="1084325"/>
            <a:ext cx="4274400" cy="247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Departamento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privado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</a:t>
            </a:r>
            <a:b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Departamento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(nome, funcionario){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nome = nome;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funcionario = funcionario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Mesmo que o Departamento seja destruído, o Funcionário pode continuar existindo.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311700" y="3725225"/>
            <a:ext cx="5035500" cy="109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("Ana"); 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epartamento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Departamento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("RH",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); 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departamento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443375"/>
            <a:ext cx="85206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Composição 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é uma associação forte em que os objetos "filhos"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dependem 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 "pai".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 o objeto "pai" for destruído, os "filhos" também são.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461050"/>
            <a:ext cx="8520600" cy="4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objeto “</a:t>
            </a:r>
            <a:r>
              <a:rPr i="1" lang="pt-BR" sz="2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é parte essencial</a:t>
            </a: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 de outro.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objeto composto não existe sem os seus componentes.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representado por um losango preenchido em preto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30" title="Mermaid Chart - Create complex, visual diagrams with text. A smarter way of creating diagrams.-2025-07-01-140621.png"/>
          <p:cNvPicPr preferRelativeResize="0"/>
          <p:nvPr/>
        </p:nvPicPr>
        <p:blipFill rotWithShape="1">
          <a:blip r:embed="rId3">
            <a:alphaModFix/>
          </a:blip>
          <a:srcRect b="0" l="2006" r="2006" t="0"/>
          <a:stretch/>
        </p:blipFill>
        <p:spPr>
          <a:xfrm>
            <a:off x="1597925" y="3121925"/>
            <a:ext cx="5948150" cy="18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Exemplo prático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484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casa e seus cômodos. Se a casa for destruída, os cômodos também serão destruídos, pois não existem independentemente.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1" title="Mermaid Chart - Create complex, visual diagrams with text. A smarter way of creating diagrams.-2025-07-01-1408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656" y="0"/>
            <a:ext cx="29233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sistema orientado a objetos é composto por dezenas de classes que se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relacionam entre si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solucionar o problema proposto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Casa e Cômodo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270100" y="1094025"/>
            <a:ext cx="2483700" cy="103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Cômodo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3145525" y="1084325"/>
            <a:ext cx="5411100" cy="247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Casa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cozinha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Cômodo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privado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sala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Cômodo</a:t>
            </a:r>
            <a:b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Construtor que cria os cômodos como parte da casa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Casa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(){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cozinha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Cômodo()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sala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Cômodo()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5" name="Google Shape;185;p32"/>
          <p:cNvSpPr txBox="1"/>
          <p:nvPr/>
        </p:nvSpPr>
        <p:spPr>
          <a:xfrm>
            <a:off x="311700" y="3725225"/>
            <a:ext cx="5035500" cy="1097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casa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nova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Casa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 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casa.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mostrarCômodos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Se a casa for destruída, os cômodos também seriam.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555725"/>
            <a:ext cx="8520600" cy="4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Obs.: Em geral,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na prática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é mais comum usar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agregação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mesmo quando o relacionamento é mais forte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445025"/>
            <a:ext cx="8520600" cy="4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Herança</a:t>
            </a:r>
            <a:endParaRPr b="1" sz="1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 title="Gemini_Generated_Image_3ad5pu3ad5pu3ad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250" y="432200"/>
            <a:ext cx="4063601" cy="40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75" y="647700"/>
            <a:ext cx="3848100" cy="3848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6"/>
          <p:cNvCxnSpPr>
            <a:stCxn id="206" idx="0"/>
            <a:endCxn id="207" idx="0"/>
          </p:cNvCxnSpPr>
          <p:nvPr/>
        </p:nvCxnSpPr>
        <p:spPr>
          <a:xfrm rot="5400000">
            <a:off x="4290450" y="-1729000"/>
            <a:ext cx="215400" cy="4537800"/>
          </a:xfrm>
          <a:prstGeom prst="curvedConnector3">
            <a:avLst>
              <a:gd fmla="val -110550" name="adj1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6"/>
          <p:cNvSpPr txBox="1"/>
          <p:nvPr/>
        </p:nvSpPr>
        <p:spPr>
          <a:xfrm>
            <a:off x="3712350" y="325975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Herança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1443325" y="44958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Mãe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6"/>
          <p:cNvSpPr txBox="1"/>
          <p:nvPr/>
        </p:nvSpPr>
        <p:spPr>
          <a:xfrm>
            <a:off x="5981250" y="44958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Filho(a)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basear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nova classe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na definição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outra classe previamente existente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Herança é aplicada tanto para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características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para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comportamentos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899" y="3750350"/>
            <a:ext cx="1237574" cy="12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150" y="3750350"/>
            <a:ext cx="1237574" cy="12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 title="Mermaid Chart - Create complex, visual diagrams with text. A smarter way of creating diagrams.-2025-07-01-15092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7950" y="114613"/>
            <a:ext cx="7171651" cy="359983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/>
          <p:nvPr/>
        </p:nvSpPr>
        <p:spPr>
          <a:xfrm>
            <a:off x="1315500" y="2149475"/>
            <a:ext cx="1714500" cy="6381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/>
          <p:nvPr/>
        </p:nvSpPr>
        <p:spPr>
          <a:xfrm>
            <a:off x="5020725" y="2454275"/>
            <a:ext cx="1714500" cy="6381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5068350" y="1816173"/>
            <a:ext cx="1714500" cy="2763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"/>
          <p:cNvSpPr/>
          <p:nvPr/>
        </p:nvSpPr>
        <p:spPr>
          <a:xfrm>
            <a:off x="1267875" y="1473273"/>
            <a:ext cx="1714500" cy="2763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 title="Mermaid Chart - Create complex, visual diagrams with text. A smarter way of creating diagrams.-2025-07-01-1638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650" y="292100"/>
            <a:ext cx="5645373" cy="455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/>
          <p:nvPr/>
        </p:nvSpPr>
        <p:spPr>
          <a:xfrm>
            <a:off x="6020850" y="292100"/>
            <a:ext cx="2685900" cy="1562100"/>
          </a:xfrm>
          <a:prstGeom prst="cloudCallout">
            <a:avLst>
              <a:gd fmla="val -69505" name="adj1"/>
              <a:gd fmla="val -21951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Mãe/Pai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Progenitora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superclasse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1515525" y="2625725"/>
            <a:ext cx="6353100" cy="23526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/>
          <p:nvPr/>
        </p:nvSpPr>
        <p:spPr>
          <a:xfrm>
            <a:off x="191550" y="539750"/>
            <a:ext cx="2685900" cy="1562100"/>
          </a:xfrm>
          <a:prstGeom prst="cloudCallout">
            <a:avLst>
              <a:gd fmla="val 11351" name="adj1"/>
              <a:gd fmla="val 84146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Filha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Roboto"/>
                <a:ea typeface="Roboto"/>
                <a:cs typeface="Roboto"/>
                <a:sym typeface="Roboto"/>
              </a:rPr>
              <a:t>subclasse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 title="Mermaid Chart - Create complex, visual diagrams with text. A smarter way of creating diagrams.-2025-07-01-1638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625" y="315800"/>
            <a:ext cx="5645373" cy="455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203425" y="246300"/>
            <a:ext cx="3108300" cy="1679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especie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rabiscar()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203425" y="1998900"/>
            <a:ext cx="3108300" cy="1193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Peixe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estende 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formarCardume()</a:t>
            </a:r>
            <a:b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203425" y="3265500"/>
            <a:ext cx="3108300" cy="1631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Passaro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estende 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estacaoMigracao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podeVoar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logico</a:t>
            </a:r>
            <a:b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publico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b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44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Uma </a:t>
            </a:r>
            <a:r>
              <a:rPr b="1"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associação 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indica algum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relacionamento significativo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 de interesse entre objetos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5" title="Mermaid Chart - Create complex, visual diagrams with text. A smarter way of creating diagrams.-2025-07-01-1321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2918531"/>
            <a:ext cx="4028877" cy="18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Mermaid Chart - Create complex, visual diagrams with text. A smarter way of creating diagrams.-2025-07-01-13214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38625"/>
            <a:ext cx="4028877" cy="183148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144703" y="3367175"/>
            <a:ext cx="109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Possui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 title="Mermaid Chart - Create complex, visual diagrams with text. A smarter way of creating diagrams.-2025-07-01-1638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50" y="292100"/>
            <a:ext cx="5153951" cy="416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220475" y="312000"/>
            <a:ext cx="3702900" cy="4122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 </a:t>
            </a: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Peixe()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Passaro()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setEspecie(“Labrador”)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setEspecie(“Peixe-palhaço”)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setEspecie(“Bem-te-vi”)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respirar()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formarCardume()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formarCardume()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3" title="Mermaid Chart - Create complex, visual diagrams with text. A smarter way of creating diagrams.-2025-07-01-1638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50" y="292100"/>
            <a:ext cx="5153951" cy="416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220475" y="312000"/>
            <a:ext cx="3702900" cy="4122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Peixe()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 =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Passaro()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setEspecie(“Labrador”)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setEspecie(“Peixe-palhaço”)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setEspecie(“Bem-te-vi”)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comer()</a:t>
            </a: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respirar()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formarCardume()</a:t>
            </a:r>
            <a:endParaRPr b="1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b="1" lang="pt-BR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 strike="sng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animal.</a:t>
            </a:r>
            <a:r>
              <a:rPr b="1" lang="pt-BR" strike="sng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endParaRPr b="1" strike="sngStrike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trike="sng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peixe.</a:t>
            </a:r>
            <a:r>
              <a:rPr b="1" lang="pt-BR" strike="sng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voar()</a:t>
            </a:r>
            <a:endParaRPr b="1" strike="sngStrike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trike="sng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passaro.</a:t>
            </a:r>
            <a:r>
              <a:rPr b="1" lang="pt-BR" strike="sng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formarCardume()</a:t>
            </a:r>
            <a:endParaRPr b="1" strike="sngStrike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4" title="Mermaid Chart - Create complex, visual diagrams with text. A smarter way of creating diagrams.-2025-07-01-1428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125" y="152400"/>
            <a:ext cx="51937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subclasse pode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reutilizar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estender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 </a:t>
            </a:r>
            <a:r>
              <a:rPr lang="pt-BR" sz="5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sobrescrever </a:t>
            </a:r>
            <a:r>
              <a:rPr lang="pt-BR" sz="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comportamento herdado.</a:t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6" title="Mermaid Chart - Create complex, visual diagrams with text. A smarter way of creating diagrams.-2025-07-01-1713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725" y="152400"/>
            <a:ext cx="690825" cy="84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 title="Mermaid Chart - Create complex, visual diagrams with text. A smarter way of creating diagrams.-2025-07-01-1714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988" y="214200"/>
            <a:ext cx="3438597" cy="215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 title="Mermaid Chart - Create complex, visual diagrams with text. A smarter way of creating diagrams.-2025-07-01-17141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988" y="152400"/>
            <a:ext cx="3438602" cy="34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 title="Mermaid Chart - Create complex, visual diagrams with text. A smarter way of creating diagrams.-2025-07-01-17142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7700" y="214200"/>
            <a:ext cx="4281902" cy="34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 title="Mermaid Chart - Create complex, visual diagrams with text. A smarter way of creating diagrams.-2025-07-01-17144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713" y="214206"/>
            <a:ext cx="5195146" cy="34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 title="Mermaid Chart - Create complex, visual diagrams with text. A smarter way of creating diagrams.-2025-07-01-17072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3400" y="152400"/>
            <a:ext cx="5359473" cy="48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34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Navegação pela herança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7" title="Mermaid Chart - Create complex, visual diagrams with text. A smarter way of creating diagrams.-2025-07-01-1707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400" y="152400"/>
            <a:ext cx="5359473" cy="483870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7"/>
          <p:cNvSpPr/>
          <p:nvPr/>
        </p:nvSpPr>
        <p:spPr>
          <a:xfrm>
            <a:off x="7544850" y="152400"/>
            <a:ext cx="914400" cy="295200"/>
          </a:xfrm>
          <a:prstGeom prst="wedgeRectCallout">
            <a:avLst>
              <a:gd fmla="val -146875" name="adj1"/>
              <a:gd fmla="val 4688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Raiz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7"/>
          <p:cNvSpPr/>
          <p:nvPr/>
        </p:nvSpPr>
        <p:spPr>
          <a:xfrm>
            <a:off x="8068725" y="4362450"/>
            <a:ext cx="914400" cy="295200"/>
          </a:xfrm>
          <a:prstGeom prst="wedgeRectCallout">
            <a:avLst>
              <a:gd fmla="val -146875" name="adj1"/>
              <a:gd fmla="val 4688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Folhas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7"/>
          <p:cNvSpPr/>
          <p:nvPr/>
        </p:nvSpPr>
        <p:spPr>
          <a:xfrm>
            <a:off x="4239675" y="4086225"/>
            <a:ext cx="2895600" cy="9048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47"/>
          <p:cNvCxnSpPr/>
          <p:nvPr/>
        </p:nvCxnSpPr>
        <p:spPr>
          <a:xfrm flipH="1" rot="-5400000">
            <a:off x="6468450" y="1047825"/>
            <a:ext cx="2000400" cy="1676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1" name="Google Shape;291;p47"/>
          <p:cNvSpPr/>
          <p:nvPr/>
        </p:nvSpPr>
        <p:spPr>
          <a:xfrm>
            <a:off x="7702775" y="590625"/>
            <a:ext cx="1400100" cy="295200"/>
          </a:xfrm>
          <a:prstGeom prst="wedgeRectCallout">
            <a:avLst>
              <a:gd fmla="val -98982" name="adj1"/>
              <a:gd fmla="val 31781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Descendentes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2" name="Google Shape;292;p47"/>
          <p:cNvCxnSpPr/>
          <p:nvPr/>
        </p:nvCxnSpPr>
        <p:spPr>
          <a:xfrm rot="-5400000">
            <a:off x="4368300" y="1100100"/>
            <a:ext cx="1981200" cy="1609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3" name="Google Shape;293;p47"/>
          <p:cNvSpPr/>
          <p:nvPr/>
        </p:nvSpPr>
        <p:spPr>
          <a:xfrm>
            <a:off x="3692750" y="295425"/>
            <a:ext cx="1400100" cy="295200"/>
          </a:xfrm>
          <a:prstGeom prst="wedgeRectCallout">
            <a:avLst>
              <a:gd fmla="val 63897" name="adj1"/>
              <a:gd fmla="val 501702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Ancestral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4" name="Google Shape;294;p47"/>
          <p:cNvGrpSpPr/>
          <p:nvPr/>
        </p:nvGrpSpPr>
        <p:grpSpPr>
          <a:xfrm>
            <a:off x="1801200" y="1352550"/>
            <a:ext cx="676200" cy="2209800"/>
            <a:chOff x="1810725" y="1200150"/>
            <a:chExt cx="676200" cy="2209800"/>
          </a:xfrm>
        </p:grpSpPr>
        <p:sp>
          <p:nvSpPr>
            <p:cNvPr id="295" name="Google Shape;295;p47"/>
            <p:cNvSpPr/>
            <p:nvPr/>
          </p:nvSpPr>
          <p:spPr>
            <a:xfrm>
              <a:off x="1810725" y="1200150"/>
              <a:ext cx="676200" cy="2209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7"/>
            <p:cNvSpPr txBox="1"/>
            <p:nvPr/>
          </p:nvSpPr>
          <p:spPr>
            <a:xfrm rot="-5400000">
              <a:off x="1182075" y="2205000"/>
              <a:ext cx="19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Generalização</a:t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97" name="Google Shape;297;p47"/>
          <p:cNvGrpSpPr/>
          <p:nvPr/>
        </p:nvGrpSpPr>
        <p:grpSpPr>
          <a:xfrm rot="10800000">
            <a:off x="2734650" y="1590675"/>
            <a:ext cx="676200" cy="2209800"/>
            <a:chOff x="1810725" y="1200150"/>
            <a:chExt cx="676200" cy="2209800"/>
          </a:xfrm>
        </p:grpSpPr>
        <p:sp>
          <p:nvSpPr>
            <p:cNvPr id="298" name="Google Shape;298;p47"/>
            <p:cNvSpPr/>
            <p:nvPr/>
          </p:nvSpPr>
          <p:spPr>
            <a:xfrm>
              <a:off x="1810725" y="1200150"/>
              <a:ext cx="676200" cy="22098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7"/>
            <p:cNvSpPr txBox="1"/>
            <p:nvPr/>
          </p:nvSpPr>
          <p:spPr>
            <a:xfrm rot="-5400000">
              <a:off x="1182075" y="2205000"/>
              <a:ext cx="193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Especialização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00" name="Google Shape;300;p47"/>
          <p:cNvSpPr txBox="1"/>
          <p:nvPr>
            <p:ph type="title"/>
          </p:nvPr>
        </p:nvSpPr>
        <p:spPr>
          <a:xfrm>
            <a:off x="311700" y="445025"/>
            <a:ext cx="343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Nomenclaturas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11700" y="425450"/>
            <a:ext cx="85206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 subclasse </a:t>
            </a:r>
            <a:r>
              <a:rPr lang="pt-BR" sz="2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herda todos os conteúdos</a:t>
            </a: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dos seus ancestrais, mesmo que não esteja totalmente disponível. 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 seja, os campos </a:t>
            </a:r>
            <a:r>
              <a:rPr lang="pt-BR" sz="2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privados </a:t>
            </a: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são herdados, mas como só podem ser acessados e modificados pelas classes que os </a:t>
            </a:r>
            <a:r>
              <a:rPr lang="pt-BR" sz="2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declararam </a:t>
            </a:r>
            <a:r>
              <a:rPr lang="pt-BR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diretamente, não podem ser acessados diretamente pela classe herdeira.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445025"/>
            <a:ext cx="8520600" cy="4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Abstrato e final</a:t>
            </a:r>
            <a:endParaRPr b="1" sz="10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50"/>
          <p:cNvGraphicFramePr/>
          <p:nvPr/>
        </p:nvGraphicFramePr>
        <p:xfrm>
          <a:off x="285700" y="104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{64E8D739-754C-4315-B0E0-9F063ED57CBD}</a:tableStyleId>
              </a:tblPr>
              <a:tblGrid>
                <a:gridCol w="2143150"/>
                <a:gridCol w="2038375"/>
                <a:gridCol w="2200300"/>
                <a:gridCol w="2190775"/>
              </a:tblGrid>
              <a:tr h="86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Classe Abstrata</a:t>
                      </a:r>
                      <a:endParaRPr b="1" sz="25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Método </a:t>
                      </a:r>
                      <a:r>
                        <a:rPr b="1" lang="pt-BR" sz="25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Abstrato</a:t>
                      </a:r>
                      <a:endParaRPr b="1" sz="25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Classe Final</a:t>
                      </a:r>
                      <a:endParaRPr b="1" sz="25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5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Método</a:t>
                      </a:r>
                      <a:r>
                        <a:rPr b="1" lang="pt-BR" sz="2500">
                          <a:solidFill>
                            <a:srgbClr val="99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Final</a:t>
                      </a:r>
                      <a:endParaRPr b="1" sz="2500">
                        <a:solidFill>
                          <a:srgbClr val="99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10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 pode ser instanciada. Só deve servir como superclasse.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Declarado, mas não implementado na superclasse.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 pode ser herdada por outra classe. Obrigatoriamente folha.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Não pode ser sobrescrito pelas suas sub-classes. Obrigatoriamente herdado. 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Contexto: Clínica Veterinária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311700" y="1152475"/>
            <a:ext cx="8520600" cy="3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 clínica veterinária, todos os animais atendidos devem passar por um exame padrão, que inclui observações básicas como a respiração e o comportamento sonoro do animal.</a:t>
            </a: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organizar o sistema da clínica, a equipe de TI modelou o seguinte:</a:t>
            </a: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Font typeface="Roboto"/>
              <a:buChar char="●"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Existe uma classe </a:t>
            </a:r>
            <a:r>
              <a:rPr b="1"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abstrata 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chamada </a:t>
            </a:r>
            <a:r>
              <a:rPr lang="pt-BR" sz="1460">
                <a:solidFill>
                  <a:schemeClr val="dk1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que define o que todos os animais têm em comum (como o nome e o ato de respirar).</a:t>
            </a:r>
            <a:b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Font typeface="Roboto"/>
              <a:buChar char="●"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Como cada animal emite um som diferente, o método </a:t>
            </a:r>
            <a:r>
              <a:rPr lang="pt-BR" sz="1460">
                <a:solidFill>
                  <a:schemeClr val="dk1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emitirSom()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</a:t>
            </a:r>
            <a:r>
              <a:rPr b="1"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abstrato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forçando cada tipo específico de animal a implementar o som que faz.</a:t>
            </a:r>
            <a:b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Font typeface="Roboto"/>
              <a:buChar char="●"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exemplo de animal atendido é o </a:t>
            </a:r>
            <a:r>
              <a:rPr lang="pt-BR" sz="1460">
                <a:solidFill>
                  <a:schemeClr val="dk1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Cachorro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que emite o som "Au Au".</a:t>
            </a:r>
            <a:b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Font typeface="Roboto"/>
              <a:buChar char="●"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atendimento dos animais é feito por um </a:t>
            </a:r>
            <a:r>
              <a:rPr lang="pt-BR" sz="1460">
                <a:solidFill>
                  <a:schemeClr val="dk1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Veterinário</a:t>
            </a:r>
            <a:r>
              <a:rPr lang="pt-BR" sz="14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(classe final)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que não pode ser herdado ou alterado (por segurança do sistema), pois encapsula regras fixas de atendimento.</a:t>
            </a:r>
            <a:b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3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Font typeface="Roboto"/>
              <a:buChar char="●"/>
            </a:pP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Durante o exame, o veterinário chama o </a:t>
            </a:r>
            <a:r>
              <a:rPr b="1"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método final </a:t>
            </a:r>
            <a:r>
              <a:rPr lang="pt-BR" sz="1460">
                <a:solidFill>
                  <a:schemeClr val="dk1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respirar()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(que não pode ser alterado em subclasses) e o método </a:t>
            </a:r>
            <a:r>
              <a:rPr lang="pt-BR" sz="1460">
                <a:solidFill>
                  <a:schemeClr val="dk1"/>
                </a:solidFill>
                <a:highlight>
                  <a:srgbClr val="434343"/>
                </a:highlight>
                <a:latin typeface="Roboto"/>
                <a:ea typeface="Roboto"/>
                <a:cs typeface="Roboto"/>
                <a:sym typeface="Roboto"/>
              </a:rPr>
              <a:t>emitirSom()</a:t>
            </a:r>
            <a:r>
              <a:rPr lang="pt-BR" sz="146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(que depende do tipo de animal).</a:t>
            </a:r>
            <a:endParaRPr sz="146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title="Mermaid Chart - Create complex, visual diagrams with text. A smarter way of creating diagrams.-2025-07-01-1312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251" y="371525"/>
            <a:ext cx="2655850" cy="417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Mermaid Chart - Create complex, visual diagrams with text. A smarter way of creating diagrams.-2025-07-01-1312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939" y="1087925"/>
            <a:ext cx="3829965" cy="274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 title="Mermaid Chart - Create complex, visual diagrams with text. A smarter way of creating diagrams.-2025-07-01-13113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26" y="258463"/>
            <a:ext cx="1718950" cy="44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Contexto: Clínica Veterinária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52" title="Mermaid Chart - Create complex, visual diagrams with text. A smarter way of creating diagrams.-2025-07-01-1829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845" y="0"/>
            <a:ext cx="23331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/>
        </p:nvSpPr>
        <p:spPr>
          <a:xfrm>
            <a:off x="251050" y="1332150"/>
            <a:ext cx="3293400" cy="156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abstrata</a:t>
            </a:r>
            <a:r>
              <a:rPr b="1" lang="pt-BR">
                <a:solidFill>
                  <a:srgbClr val="ADADA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final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respirar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abstrato 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emitirSom</a:t>
            </a: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3611025" y="3453975"/>
            <a:ext cx="3333600" cy="1222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Animal()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3631125" y="1760000"/>
            <a:ext cx="3293400" cy="1501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Cachorro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estende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Animal</a:t>
            </a:r>
            <a:b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@Sobrepor</a:t>
            </a:r>
            <a:endParaRPr b="1" sz="12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emitirSom()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(“AUAU”)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251050" y="3056175"/>
            <a:ext cx="3293400" cy="162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final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Veterinario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examinar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(Animal a)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a.respirar()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a.emitirSom()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3611025" y="3453975"/>
            <a:ext cx="3333600" cy="1222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strike="sng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 </a:t>
            </a:r>
            <a:r>
              <a:rPr b="1" lang="pt-BR" sz="1200" strike="sng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animal = </a:t>
            </a:r>
            <a:r>
              <a:rPr b="1" lang="pt-BR" sz="1200" strike="sngStrike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 strike="sng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Animal()</a:t>
            </a:r>
            <a:b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Animal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cachorro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Cachorro()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Veterinario 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Veterinario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200"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v.</a:t>
            </a:r>
            <a:r>
              <a:rPr b="1" lang="pt-BR" sz="1200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examinar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(cachorro)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443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multiplicidade 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descreve </a:t>
            </a:r>
            <a:r>
              <a:rPr lang="pt-BR" sz="4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quantas instâncias</a:t>
            </a:r>
            <a:r>
              <a:rPr lang="pt-BR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uma classe podem estar associadas a uma instância de outra classe.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Tipos de Multiplicidade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78698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Font typeface="Roboto"/>
              <a:buChar char="➔"/>
            </a:pPr>
            <a:r>
              <a:rPr b="1"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1"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30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Um objeto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uma classe está relacionado a exatamente </a:t>
            </a:r>
            <a:r>
              <a:rPr lang="pt-BR" sz="30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um objeto 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outra classe</a:t>
            </a:r>
            <a:b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8698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Font typeface="Roboto"/>
              <a:buChar char="➔"/>
            </a:pPr>
            <a:r>
              <a:rPr b="1"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1:N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30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Um objeto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uma classe pode estar relacionado a </a:t>
            </a:r>
            <a:r>
              <a:rPr lang="pt-BR" sz="30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vários objetos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outra classe (um para muitos).</a:t>
            </a:r>
            <a:b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8698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ct val="100000"/>
              <a:buFont typeface="Roboto"/>
              <a:buChar char="➔"/>
            </a:pPr>
            <a:r>
              <a:rPr b="1"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N:N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pt-BR" sz="305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Vários objetos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uma classe podem estar relacionados a </a:t>
            </a:r>
            <a:r>
              <a:rPr lang="pt-BR" sz="3050">
                <a:solidFill>
                  <a:schemeClr val="dk1"/>
                </a:solidFill>
                <a:highlight>
                  <a:srgbClr val="9900FF"/>
                </a:highlight>
                <a:latin typeface="Roboto"/>
                <a:ea typeface="Roboto"/>
                <a:cs typeface="Roboto"/>
                <a:sym typeface="Roboto"/>
              </a:rPr>
              <a:t>vários objetos</a:t>
            </a:r>
            <a:r>
              <a:rPr lang="pt-BR" sz="3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outra classe (muitos para muitos).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 title="Mermaid Chart - Create complex, visual diagrams with text. A smarter way of creating diagrams.-2025-07-01-1338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7830"/>
            <a:ext cx="9144003" cy="414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Exemplo prático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20" title="Mermaid Chart - Create complex, visual diagrams with text. A smarter way of creating diagrams.-2025-07-01-1351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050" y="812800"/>
            <a:ext cx="5481651" cy="373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443525" y="1139500"/>
            <a:ext cx="2706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Autor pode escrever vários Livros, mas cada Livro tem exatamente um Autor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Muitos Estudantes podem estar matriculados em muitos Cursos, e um Curso pode ter muitos Estudantes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🎯 Autor e Livro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251050" y="1332150"/>
            <a:ext cx="3293400" cy="103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Autor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nome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9" name="Google Shape;109;p21" title="Mermaid Chart - Create complex, visual diagrams with text. A smarter way of creating diagrams.-2025-07-01-135126.png"/>
          <p:cNvPicPr preferRelativeResize="0"/>
          <p:nvPr/>
        </p:nvPicPr>
        <p:blipFill rotWithShape="1">
          <a:blip r:embed="rId3">
            <a:alphaModFix/>
          </a:blip>
          <a:srcRect b="0" l="0" r="58232" t="0"/>
          <a:stretch/>
        </p:blipFill>
        <p:spPr>
          <a:xfrm>
            <a:off x="6712575" y="703488"/>
            <a:ext cx="2289603" cy="3736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622900" y="305550"/>
            <a:ext cx="3293400" cy="2059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Classe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Livro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titulo</a:t>
            </a:r>
            <a:r>
              <a:rPr b="1" lang="pt-BR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texto</a:t>
            </a:r>
            <a:endParaRPr b="1"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privado </a:t>
            </a:r>
            <a:r>
              <a:rPr b="1" lang="pt-BR" sz="12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autor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 Autor </a:t>
            </a:r>
            <a:r>
              <a:rPr lang="pt-BR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// Um autor para muitos livros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publico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EEFF4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pt-BR" sz="12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// Métodos especiais…</a:t>
            </a:r>
            <a:endParaRPr b="1" sz="12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FimClasse</a:t>
            </a:r>
            <a:endParaRPr b="1" sz="1200">
              <a:solidFill>
                <a:srgbClr val="ADADA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311700" y="2946475"/>
            <a:ext cx="6079500" cy="143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autor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Autor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("J.K. Rowling")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livro1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Livro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("Harry Potter e a Pedra Filosofal", autor)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livro2 = </a:t>
            </a:r>
            <a:r>
              <a:rPr b="1" lang="pt-BR" sz="120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novo 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Livro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("Harry Potter e a Câmara Secreta", autor)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livro1.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livro2.</a:t>
            </a:r>
            <a:r>
              <a:rPr b="1" lang="pt-BR" sz="1200">
                <a:solidFill>
                  <a:srgbClr val="EEFF41"/>
                </a:solidFill>
                <a:latin typeface="Roboto Mono"/>
                <a:ea typeface="Roboto Mono"/>
                <a:cs typeface="Roboto Mono"/>
                <a:sym typeface="Roboto Mono"/>
              </a:rPr>
              <a:t>exibirInformacoes</a:t>
            </a:r>
            <a:r>
              <a:rPr b="1" lang="pt-BR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b="1"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